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  <p:sldId id="264" r:id="rId10"/>
    <p:sldId id="265" r:id="rId11"/>
    <p:sldId id="273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mbria" panose="02040503050406030204" pitchFamily="18" charset="0"/>
      <p:regular r:id="rId18"/>
      <p:bold r:id="rId19"/>
      <p:italic r:id="rId20"/>
      <p:boldItalic r:id="rId21"/>
    </p:embeddedFont>
    <p:embeddedFont>
      <p:font typeface="Helvetica Neue" panose="020B0604020202020204" charset="0"/>
      <p:regular r:id="rId22"/>
      <p:bold r:id="rId23"/>
      <p:italic r:id="rId24"/>
      <p:boldItalic r:id="rId25"/>
    </p:embeddedFont>
    <p:embeddedFont>
      <p:font typeface="Trebuchet MS" panose="020B060302020202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gEtKdUq8YI/g+Zi8tVtb7hN8Rr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671DC0F-5CEA-44B7-BA7E-147517A732A4}">
  <a:tblStyle styleId="{7671DC0F-5CEA-44B7-BA7E-147517A732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9"/>
  </p:normalViewPr>
  <p:slideViewPr>
    <p:cSldViewPr snapToGrid="0" snapToObjects="1">
      <p:cViewPr varScale="1">
        <p:scale>
          <a:sx n="72" d="100"/>
          <a:sy n="72" d="100"/>
        </p:scale>
        <p:origin x="81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7" name="Google Shape;1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79" name="Google Shape;17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4" name="Google Shape;1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9" name="Google Shape;18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200" name="Google Shape;200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20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Google Shape;28;p20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" name="Google Shape;29;p20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0" name="Google Shape;30;p20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31" name="Google Shape;31;p20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32" name="Google Shape;32;p20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0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34" name="Google Shape;34;p20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35" name="Google Shape;35;p20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6" name="Google Shape;36;p2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0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20"/>
          <p:cNvSpPr txBox="1"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2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9"/>
          <p:cNvSpPr txBox="1"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9"/>
          <p:cNvSpPr>
            <a:spLocks noGrp="1"/>
          </p:cNvSpPr>
          <p:nvPr>
            <p:ph type="pic" idx="2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29"/>
          <p:cNvSpPr txBox="1">
            <a:spLocks noGrp="1"/>
          </p:cNvSpPr>
          <p:nvPr>
            <p:ph type="body" idx="1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9" name="Google Shape;99;p2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0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0"/>
          <p:cNvSpPr txBox="1"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3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3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1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1"/>
          <p:cNvSpPr txBox="1">
            <a:spLocks noGrp="1"/>
          </p:cNvSpPr>
          <p:nvPr>
            <p:ph type="body" idx="1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11" name="Google Shape;111;p31"/>
          <p:cNvSpPr txBox="1">
            <a:spLocks noGrp="1"/>
          </p:cNvSpPr>
          <p:nvPr>
            <p:ph type="body" idx="2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3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" name="Google Shape;115;p31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16" name="Google Shape;116;p3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800">
              <a:solidFill>
                <a:srgbClr val="BFE47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2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2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3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3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3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3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33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26" name="Google Shape;126;p33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3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" name="Google Shape;130;p3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31" name="Google Shape;131;p33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4"/>
          <p:cNvSpPr txBox="1"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4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5" name="Google Shape;135;p34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3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5"/>
          <p:cNvSpPr txBox="1">
            <a:spLocks noGrp="1"/>
          </p:cNvSpPr>
          <p:nvPr>
            <p:ph type="body" idx="1"/>
          </p:nvPr>
        </p:nvSpPr>
        <p:spPr>
          <a:xfrm rot="5400000">
            <a:off x="3035282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42" name="Google Shape;142;p3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3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6"/>
          <p:cNvSpPr txBox="1">
            <a:spLocks noGrp="1"/>
          </p:cNvSpPr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6"/>
          <p:cNvSpPr txBox="1">
            <a:spLocks noGrp="1"/>
          </p:cNvSpPr>
          <p:nvPr>
            <p:ph type="body" idx="1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48" name="Google Shape;148;p3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3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1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Text Boxes">
  <p:cSld name="Three Text Boxe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3"/>
          <p:cNvSpPr txBox="1">
            <a:spLocks noGrp="1"/>
          </p:cNvSpPr>
          <p:nvPr>
            <p:ph type="title"/>
          </p:nvPr>
        </p:nvSpPr>
        <p:spPr>
          <a:xfrm>
            <a:off x="293298" y="385907"/>
            <a:ext cx="4659703" cy="197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Trebuchet MS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3"/>
          <p:cNvSpPr txBox="1">
            <a:spLocks noGrp="1"/>
          </p:cNvSpPr>
          <p:nvPr>
            <p:ph type="body" idx="1"/>
          </p:nvPr>
        </p:nvSpPr>
        <p:spPr>
          <a:xfrm>
            <a:off x="293688" y="3054350"/>
            <a:ext cx="4659312" cy="3040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—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body" idx="2"/>
          </p:nvPr>
        </p:nvSpPr>
        <p:spPr>
          <a:xfrm>
            <a:off x="5127625" y="3054350"/>
            <a:ext cx="2768343" cy="3040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—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body" idx="3"/>
          </p:nvPr>
        </p:nvSpPr>
        <p:spPr>
          <a:xfrm>
            <a:off x="8009195" y="3054350"/>
            <a:ext cx="2768343" cy="3040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—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23"/>
          <p:cNvSpPr txBox="1">
            <a:spLocks noGrp="1"/>
          </p:cNvSpPr>
          <p:nvPr>
            <p:ph type="dt" idx="10"/>
          </p:nvPr>
        </p:nvSpPr>
        <p:spPr>
          <a:xfrm>
            <a:off x="8761413" y="6286500"/>
            <a:ext cx="1439862" cy="271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3"/>
          <p:cNvSpPr txBox="1">
            <a:spLocks noGrp="1"/>
          </p:cNvSpPr>
          <p:nvPr>
            <p:ph type="ftr" idx="11"/>
          </p:nvPr>
        </p:nvSpPr>
        <p:spPr>
          <a:xfrm>
            <a:off x="838200" y="6286500"/>
            <a:ext cx="7883525" cy="271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3"/>
          <p:cNvSpPr txBox="1">
            <a:spLocks noGrp="1"/>
          </p:cNvSpPr>
          <p:nvPr>
            <p:ph type="sldNum" idx="12"/>
          </p:nvPr>
        </p:nvSpPr>
        <p:spPr>
          <a:xfrm>
            <a:off x="293688" y="6286500"/>
            <a:ext cx="520700" cy="271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2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5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body" idx="2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body" idx="2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8" name="Google Shape;78;p26"/>
          <p:cNvSpPr txBox="1">
            <a:spLocks noGrp="1"/>
          </p:cNvSpPr>
          <p:nvPr>
            <p:ph type="body" idx="3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79" name="Google Shape;79;p26"/>
          <p:cNvSpPr txBox="1">
            <a:spLocks noGrp="1"/>
          </p:cNvSpPr>
          <p:nvPr>
            <p:ph type="body" idx="4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80" name="Google Shape;80;p2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8"/>
          <p:cNvSpPr txBox="1"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8"/>
          <p:cNvSpPr txBox="1">
            <a:spLocks noGrp="1"/>
          </p:cNvSpPr>
          <p:nvPr>
            <p:ph type="body" idx="1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91" name="Google Shape;91;p28"/>
          <p:cNvSpPr txBox="1">
            <a:spLocks noGrp="1"/>
          </p:cNvSpPr>
          <p:nvPr>
            <p:ph type="body" idx="2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92" name="Google Shape;92;p2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9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Google Shape;11;p19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" name="Google Shape;12;p19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" name="Google Shape;13;p19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14" name="Google Shape;14;p19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5" name="Google Shape;15;p19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9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17" name="Google Shape;17;p19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18" name="Google Shape;18;p1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9" name="Google Shape;19;p19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9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1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19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3" name="Google Shape;23;p1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4" name="Google Shape;24;p1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5" name="Google Shape;25;p1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9.png"/><Relationship Id="rId9" Type="http://schemas.openxmlformats.org/officeDocument/2006/relationships/hyperlink" Target="https://www.abc.net.au/btn/classroom/constitution/10529046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cB-Lpm_AZ0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.au/url?sa=i&amp;source=images&amp;cd=&amp;cad=rja&amp;docid=QdKA1yfwhrphTM&amp;tbnid=-2UclxdP4DYRiM:&amp;ved=&amp;url=http://en.wikipedia.org/wiki/Territorial_evolution_of_Australia&amp;ei=XtAbUuLaNeKFiQeDi4Bw&amp;psig=AFQjCNGo_ya5vDc4F8pDuApXv8C78BNv8A&amp;ust=1377640926917141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"/>
          <p:cNvSpPr txBox="1">
            <a:spLocks noGrp="1"/>
          </p:cNvSpPr>
          <p:nvPr>
            <p:ph type="ctrTitle"/>
          </p:nvPr>
        </p:nvSpPr>
        <p:spPr>
          <a:xfrm>
            <a:off x="404325" y="2970715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</a:pPr>
            <a:r>
              <a:rPr lang="en-US"/>
              <a:t>The Australian Constitution </a:t>
            </a:r>
            <a:endParaRPr/>
          </a:p>
        </p:txBody>
      </p:sp>
      <p:sp>
        <p:nvSpPr>
          <p:cNvPr id="156" name="Google Shape;156;p1"/>
          <p:cNvSpPr txBox="1">
            <a:spLocks noGrp="1"/>
          </p:cNvSpPr>
          <p:nvPr>
            <p:ph type="subTitle" idx="1"/>
          </p:nvPr>
        </p:nvSpPr>
        <p:spPr>
          <a:xfrm>
            <a:off x="-771332" y="5358315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rPr lang="en-US" sz="3200"/>
              <a:t>Yr 7 Civics and Citizenship </a:t>
            </a:r>
            <a:endParaRPr sz="3200"/>
          </a:p>
        </p:txBody>
      </p:sp>
      <p:pic>
        <p:nvPicPr>
          <p:cNvPr id="157" name="Google Shape;15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1136" y="186612"/>
            <a:ext cx="5077452" cy="3942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"/>
          <p:cNvSpPr txBox="1">
            <a:spLocks noGrp="1"/>
          </p:cNvSpPr>
          <p:nvPr>
            <p:ph type="title"/>
          </p:nvPr>
        </p:nvSpPr>
        <p:spPr>
          <a:xfrm>
            <a:off x="263208" y="304799"/>
            <a:ext cx="11060112" cy="83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The Australian Constitution- Videos </a:t>
            </a:r>
            <a:endParaRPr/>
          </a:p>
        </p:txBody>
      </p:sp>
      <p:sp>
        <p:nvSpPr>
          <p:cNvPr id="214" name="Google Shape;214;p10"/>
          <p:cNvSpPr txBox="1">
            <a:spLocks noGrp="1"/>
          </p:cNvSpPr>
          <p:nvPr>
            <p:ph type="body" idx="1"/>
          </p:nvPr>
        </p:nvSpPr>
        <p:spPr>
          <a:xfrm>
            <a:off x="739140" y="1139824"/>
            <a:ext cx="6416040" cy="487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lvl="0" indent="-342900" algn="l" rtl="0">
              <a:spcBef>
                <a:spcPts val="0"/>
              </a:spcBef>
              <a:spcAft>
                <a:spcPts val="0"/>
              </a:spcAft>
              <a:buSzPts val="2240"/>
              <a:buFont typeface="Arial"/>
              <a:buChar char="•"/>
            </a:pPr>
            <a:r>
              <a:rPr lang="en-US" sz="2800"/>
              <a:t>A written document that set out the rules by which our country is governed. </a:t>
            </a:r>
            <a:endParaRPr/>
          </a:p>
          <a:p>
            <a:pPr marL="5715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Font typeface="Arial"/>
              <a:buNone/>
            </a:pPr>
            <a:endParaRPr/>
          </a:p>
        </p:txBody>
      </p:sp>
      <p:pic>
        <p:nvPicPr>
          <p:cNvPr id="215" name="Google Shape;215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1941" y="1614573"/>
            <a:ext cx="5191876" cy="295734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6" name="Google Shape;216;p10"/>
          <p:cNvGraphicFramePr/>
          <p:nvPr/>
        </p:nvGraphicFramePr>
        <p:xfrm>
          <a:off x="2146300" y="2616200"/>
          <a:ext cx="4525641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r:id="rId5" imgW="4525641" imgH="954088" progId="Package">
                  <p:embed/>
                </p:oleObj>
              </mc:Choice>
              <mc:Fallback>
                <p:oleObj r:id="rId5" imgW="4525641" imgH="954088" progId="Package">
                  <p:embed/>
                  <p:pic>
                    <p:nvPicPr>
                      <p:cNvPr id="216" name="Google Shape;216;p10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2146300" y="2616200"/>
                        <a:ext cx="4525641" cy="954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7" name="Google Shape;217;p10"/>
          <p:cNvGraphicFramePr/>
          <p:nvPr/>
        </p:nvGraphicFramePr>
        <p:xfrm>
          <a:off x="1848536" y="3987800"/>
          <a:ext cx="5306644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r:id="rId7" imgW="5306644" imgH="835025" progId="Package">
                  <p:embed/>
                </p:oleObj>
              </mc:Choice>
              <mc:Fallback>
                <p:oleObj r:id="rId7" imgW="5306644" imgH="835025" progId="Package">
                  <p:embed/>
                  <p:pic>
                    <p:nvPicPr>
                      <p:cNvPr id="217" name="Google Shape;217;p10"/>
                      <p:cNvPicPr preferRelativeResize="0"/>
                      <p:nvPr/>
                    </p:nvPicPr>
                    <p:blipFill rotWithShape="1">
                      <a:blip r:embed="rId8">
                        <a:alphaModFix/>
                      </a:blip>
                      <a:srcRect/>
                      <a:stretch/>
                    </p:blipFill>
                    <p:spPr>
                      <a:xfrm>
                        <a:off x="1848536" y="3987800"/>
                        <a:ext cx="5306644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8" name="Google Shape;218;p10"/>
          <p:cNvSpPr/>
          <p:nvPr/>
        </p:nvSpPr>
        <p:spPr>
          <a:xfrm>
            <a:off x="1059180" y="5367245"/>
            <a:ext cx="6096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sng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https://www.abc.net.au/btn/classroom/constitution/10529046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dirty="0"/>
              <a:t>Cloze Activity – write in your book and fill in the gaps as you go. </a:t>
            </a:r>
            <a:endParaRPr dirty="0"/>
          </a:p>
        </p:txBody>
      </p:sp>
      <p:graphicFrame>
        <p:nvGraphicFramePr>
          <p:cNvPr id="278" name="Google Shape;278;p18"/>
          <p:cNvGraphicFramePr/>
          <p:nvPr>
            <p:extLst>
              <p:ext uri="{D42A27DB-BD31-4B8C-83A1-F6EECF244321}">
                <p14:modId xmlns:p14="http://schemas.microsoft.com/office/powerpoint/2010/main" val="1866916243"/>
              </p:ext>
            </p:extLst>
          </p:nvPr>
        </p:nvGraphicFramePr>
        <p:xfrm>
          <a:off x="677334" y="1930400"/>
          <a:ext cx="8869500" cy="4309872"/>
        </p:xfrm>
        <a:graphic>
          <a:graphicData uri="http://schemas.openxmlformats.org/drawingml/2006/table">
            <a:tbl>
              <a:tblPr>
                <a:noFill/>
                <a:tableStyleId>{7671DC0F-5CEA-44B7-BA7E-147517A732A4}</a:tableStyleId>
              </a:tblPr>
              <a:tblGrid>
                <a:gridCol w="886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35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 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The Australian ___________________provides the________________ for how Australia is run. Described as the birth certificate of the nation, the Constitution is made up of _________chapters and ___________ sections.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The Constitution united the_________ British colonies to form a  ________________________. The Constitution describes the powers of ______________   and__________________ parliaments. Sections _________and_________ outline the law-making powers of_____________________ Parliament. 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i="1" u="none" strike="noStrike" cap="none" dirty="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Constitution    	eight 	 six	nation	  128	 rules	state	    commonwealth	   51    52      federal</a:t>
                      </a:r>
                      <a:endParaRPr sz="20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Trebuchet MS"/>
              <a:buNone/>
            </a:pPr>
            <a:r>
              <a:rPr lang="en-US" sz="4800"/>
              <a:t>Lesson Aims: </a:t>
            </a:r>
            <a:endParaRPr sz="4800"/>
          </a:p>
        </p:txBody>
      </p:sp>
      <p:sp>
        <p:nvSpPr>
          <p:cNvPr id="163" name="Google Shape;163;p2"/>
          <p:cNvSpPr txBox="1">
            <a:spLocks noGrp="1"/>
          </p:cNvSpPr>
          <p:nvPr>
            <p:ph type="body" idx="1"/>
          </p:nvPr>
        </p:nvSpPr>
        <p:spPr>
          <a:xfrm>
            <a:off x="285135" y="1445581"/>
            <a:ext cx="9642636" cy="2286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211328" algn="l" rtl="0">
              <a:spcBef>
                <a:spcPts val="0"/>
              </a:spcBef>
              <a:spcAft>
                <a:spcPts val="0"/>
              </a:spcAft>
              <a:buSzPct val="80000"/>
              <a:buNone/>
            </a:pPr>
            <a:endParaRPr sz="2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 sz="2800">
                <a:solidFill>
                  <a:schemeClr val="dk1"/>
                </a:solidFill>
              </a:rPr>
              <a:t>Review the topic of Federation 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 sz="2800">
                <a:solidFill>
                  <a:schemeClr val="dk1"/>
                </a:solidFill>
              </a:rPr>
              <a:t>To understand what the </a:t>
            </a:r>
            <a:r>
              <a:rPr lang="en-US" sz="2800" b="1">
                <a:solidFill>
                  <a:schemeClr val="dk1"/>
                </a:solidFill>
              </a:rPr>
              <a:t>purpose</a:t>
            </a:r>
            <a:r>
              <a:rPr lang="en-US" sz="2800">
                <a:solidFill>
                  <a:schemeClr val="dk1"/>
                </a:solidFill>
              </a:rPr>
              <a:t> of Australia’s Constitution is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 sz="2800">
                <a:solidFill>
                  <a:schemeClr val="dk1"/>
                </a:solidFill>
              </a:rPr>
              <a:t>To  understand the </a:t>
            </a:r>
            <a:r>
              <a:rPr lang="en-US" sz="2800" b="1">
                <a:solidFill>
                  <a:schemeClr val="dk1"/>
                </a:solidFill>
              </a:rPr>
              <a:t>value</a:t>
            </a:r>
            <a:r>
              <a:rPr lang="en-US" sz="2800">
                <a:solidFill>
                  <a:schemeClr val="dk1"/>
                </a:solidFill>
              </a:rPr>
              <a:t> of the Australian Constitution </a:t>
            </a:r>
            <a:endParaRPr/>
          </a:p>
          <a:p>
            <a:pPr marL="342900" lvl="0" indent="-211328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 sz="2800"/>
          </a:p>
        </p:txBody>
      </p:sp>
      <p:sp>
        <p:nvSpPr>
          <p:cNvPr id="164" name="Google Shape;164;p2"/>
          <p:cNvSpPr txBox="1"/>
          <p:nvPr/>
        </p:nvSpPr>
        <p:spPr>
          <a:xfrm>
            <a:off x="528045" y="4433322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sng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Key vocab: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-Federation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-Constitution </a:t>
            </a:r>
            <a:endParaRPr sz="28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>
            <a:spLocks noGrp="1"/>
          </p:cNvSpPr>
          <p:nvPr>
            <p:ph type="title"/>
          </p:nvPr>
        </p:nvSpPr>
        <p:spPr>
          <a:xfrm>
            <a:off x="1524000" y="0"/>
            <a:ext cx="9144000" cy="980728"/>
          </a:xfrm>
          <a:prstGeom prst="rect">
            <a:avLst/>
          </a:prstGeom>
          <a:gradFill>
            <a:gsLst>
              <a:gs pos="0">
                <a:srgbClr val="C8B2E9"/>
              </a:gs>
              <a:gs pos="35000">
                <a:srgbClr val="D6CAED"/>
              </a:gs>
              <a:gs pos="100000">
                <a:srgbClr val="EFE8FA"/>
              </a:gs>
            </a:gsLst>
            <a:lin ang="16200000" scaled="0"/>
          </a:gradFill>
          <a:ln w="9525" cap="flat" cmpd="sng">
            <a:solidFill>
              <a:srgbClr val="7C5F9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br>
              <a:rPr lang="en-US" sz="39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9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Federation in Australia</a:t>
            </a:r>
            <a:br>
              <a:rPr lang="en-US" sz="39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95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body" idx="1"/>
          </p:nvPr>
        </p:nvSpPr>
        <p:spPr>
          <a:xfrm>
            <a:off x="1981200" y="1052737"/>
            <a:ext cx="8229600" cy="5073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ctr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federation is the joining of the colonies to become one nation.</a:t>
            </a:r>
            <a:endParaRPr dirty="0"/>
          </a:p>
          <a:p>
            <a:pPr marL="342900" lvl="0" indent="-342900" algn="ctr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ctr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Colonies</a:t>
            </a:r>
            <a:br>
              <a:rPr lang="en-US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1860 there were six British colonies in Australia.</a:t>
            </a:r>
            <a:endParaRPr dirty="0"/>
          </a:p>
          <a:p>
            <a:pPr marL="342900" lvl="0" indent="-342900" algn="ctr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main laws of the colonies were made by the British Parliament.</a:t>
            </a:r>
            <a:br>
              <a:rPr lang="en-US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3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ctr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Write this in your book!</a:t>
            </a:r>
            <a:endParaRPr sz="3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1397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Federation – Behind the News </a:t>
            </a:r>
            <a:endParaRPr/>
          </a:p>
        </p:txBody>
      </p:sp>
      <p:sp>
        <p:nvSpPr>
          <p:cNvPr id="176" name="Google Shape;176;p4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https://www.youtube.com/watch?v=ecB-Lpm_AZ0</a:t>
            </a:r>
            <a:endParaRPr lang="en-US" u="sng" dirty="0">
              <a:solidFill>
                <a:schemeClr val="hlink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AU" dirty="0">
                <a:hlinkClick r:id="rId3"/>
              </a:rPr>
              <a:t>Australia's Federation - Behind the News - YouTube</a:t>
            </a:r>
            <a:endParaRPr lang="en-US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endParaRPr lang="en-US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endParaRPr lang="en-US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dirty="0"/>
              <a:t>Play the video twice. Students listen the first time.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dirty="0"/>
              <a:t>Students fill out their worksheets whilst the video is playing the second time. Teacher can pause in between questions to discuss the answers. 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6" name="Google Shape;196;p8"/>
          <p:cNvGraphicFramePr/>
          <p:nvPr/>
        </p:nvGraphicFramePr>
        <p:xfrm>
          <a:off x="268222" y="167459"/>
          <a:ext cx="11152450" cy="7023605"/>
        </p:xfrm>
        <a:graphic>
          <a:graphicData uri="http://schemas.openxmlformats.org/drawingml/2006/table">
            <a:tbl>
              <a:tblPr>
                <a:noFill/>
                <a:tableStyleId>{7671DC0F-5CEA-44B7-BA7E-147517A732A4}</a:tableStyleId>
              </a:tblPr>
              <a:tblGrid>
                <a:gridCol w="4691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622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rebuchet MS"/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Discuss the BtN </a:t>
                      </a:r>
                      <a:r>
                        <a:rPr lang="en-US" sz="2000" i="1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Federation </a:t>
                      </a: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story with another student and record the main points of your discussion.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75" marR="180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6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Before Federation, Australia was divided into six separate ______________.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75" marR="180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Which other country might have been part of Australia?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75" marR="180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5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Who was Henry Parkes? 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23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75" marR="180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What was his famous speech about?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 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75" marR="180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2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Why were initial attempts to become a Federation rejected?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75" marR="180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What role did Alfred Deakin play in Australia becoming a Federation?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75" marR="180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5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 what year did Australia become a nation?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23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75" marR="180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Who was Australia’s first Prime Minister? 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235"/>
                        </a:spcBef>
                        <a:spcAft>
                          <a:spcPts val="0"/>
                        </a:spcAft>
                        <a:buNone/>
                      </a:pP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75" marR="180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8452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How did Federation impact on Indigenous people and Chinese migrants?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75" marR="180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5" descr="Boundaries Map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8888" y="804864"/>
            <a:ext cx="7298500" cy="499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6" descr="http://upload.wikimedia.org/wikipedia/en/a/a8/Australian_states_history_13.gif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6756" y="762066"/>
            <a:ext cx="6037651" cy="5246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7" descr="http://foundingdocs.gov.au/resources/map_animation/i_places_1911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4039" y="986205"/>
            <a:ext cx="6714932" cy="5246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"/>
          <p:cNvSpPr txBox="1">
            <a:spLocks noGrp="1"/>
          </p:cNvSpPr>
          <p:nvPr>
            <p:ph type="title"/>
          </p:nvPr>
        </p:nvSpPr>
        <p:spPr>
          <a:xfrm>
            <a:off x="245608" y="632491"/>
            <a:ext cx="11215069" cy="76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lvetica Neue"/>
              <a:buNone/>
            </a:pP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The Australian Constitution- History</a:t>
            </a:r>
            <a:b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</a:b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3" name="Google Shape;203;p9"/>
          <p:cNvSpPr/>
          <p:nvPr/>
        </p:nvSpPr>
        <p:spPr>
          <a:xfrm>
            <a:off x="10393818" y="5364595"/>
            <a:ext cx="1575270" cy="12587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9"/>
          <p:cNvSpPr txBox="1"/>
          <p:nvPr/>
        </p:nvSpPr>
        <p:spPr>
          <a:xfrm>
            <a:off x="393858" y="544235"/>
            <a:ext cx="12576375" cy="100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rebuchet MS"/>
              <a:buNone/>
            </a:pPr>
            <a:endParaRPr sz="6000" b="1" i="0" u="none" strike="noStrike" cap="none">
              <a:solidFill>
                <a:schemeClr val="accent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5" name="Google Shape;205;p9"/>
          <p:cNvSpPr txBox="1"/>
          <p:nvPr/>
        </p:nvSpPr>
        <p:spPr>
          <a:xfrm>
            <a:off x="312978" y="567055"/>
            <a:ext cx="11558265" cy="100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rebuchet MS"/>
              <a:buNone/>
            </a:pPr>
            <a:endParaRPr sz="6000" b="1" i="0" u="none" strike="noStrike" cap="none">
              <a:solidFill>
                <a:schemeClr val="accent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6" name="Google Shape;206;p9"/>
          <p:cNvSpPr/>
          <p:nvPr/>
        </p:nvSpPr>
        <p:spPr>
          <a:xfrm>
            <a:off x="230246" y="1081623"/>
            <a:ext cx="7666076" cy="3856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Australian Constitution is the set of rules by which Australia is run. </a:t>
            </a:r>
            <a:endParaRPr sz="2400" b="1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 came into effect on </a:t>
            </a:r>
            <a:r>
              <a:rPr lang="en-US" sz="2400" b="0" i="0" u="sng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January 1901 (Federation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), establishing the Commonwealth of Australia.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sng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Before this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Australia was not a nation and </a:t>
            </a:r>
            <a:r>
              <a:rPr lang="en-US" sz="2400" b="0" i="0" u="sng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each of the colonies had their own separate rules/laws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Constitution was written to </a:t>
            </a:r>
            <a:r>
              <a:rPr lang="en-US" sz="2400" b="0" i="0" u="sng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explain how the new nation would operate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what the </a:t>
            </a:r>
            <a:r>
              <a:rPr lang="en-US" sz="2400" b="0" i="0" u="sng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main features of its government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would be. 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lang="en-US" sz="24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n-US" sz="2400" dirty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Write the underlined words in your book! </a:t>
            </a:r>
            <a:endParaRPr sz="1800" b="0" i="0" u="none" strike="noStrike" cap="none" dirty="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7" name="Google Shape;20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6177" y="2069372"/>
            <a:ext cx="2984500" cy="3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9" descr="C:\Users\e4086751\AppData\Local\Microsoft\Windows\Temporary Internet Files\Content.IE5\T4195JXA\pencil-sh[1]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45884" y="925287"/>
            <a:ext cx="862635" cy="936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493</Words>
  <Application>Microsoft Office PowerPoint</Application>
  <PresentationFormat>Widescreen</PresentationFormat>
  <Paragraphs>63</Paragraphs>
  <Slides>11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Trebuchet MS</vt:lpstr>
      <vt:lpstr>Cambria</vt:lpstr>
      <vt:lpstr>Calibri</vt:lpstr>
      <vt:lpstr>Arial</vt:lpstr>
      <vt:lpstr>Noto Sans Symbols</vt:lpstr>
      <vt:lpstr>Helvetica Neue</vt:lpstr>
      <vt:lpstr>Facet</vt:lpstr>
      <vt:lpstr>Package</vt:lpstr>
      <vt:lpstr>The Australian Constitution </vt:lpstr>
      <vt:lpstr>Lesson Aims: </vt:lpstr>
      <vt:lpstr> Federation in Australia </vt:lpstr>
      <vt:lpstr>Federation – Behind the News </vt:lpstr>
      <vt:lpstr>PowerPoint Presentation</vt:lpstr>
      <vt:lpstr>PowerPoint Presentation</vt:lpstr>
      <vt:lpstr>PowerPoint Presentation</vt:lpstr>
      <vt:lpstr>PowerPoint Presentation</vt:lpstr>
      <vt:lpstr>The Australian Constitution- History </vt:lpstr>
      <vt:lpstr>The Australian Constitution- Videos </vt:lpstr>
      <vt:lpstr>Cloze Activity – write in your book and fill in the gaps as you go.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Australian Constitution</dc:title>
  <dc:creator>FAZIOLI Carly [Hedland Senior High School]</dc:creator>
  <cp:lastModifiedBy>WELLS Janette [Narrogin Senior High School]</cp:lastModifiedBy>
  <cp:revision>3</cp:revision>
  <dcterms:created xsi:type="dcterms:W3CDTF">2020-04-28T02:22:16Z</dcterms:created>
  <dcterms:modified xsi:type="dcterms:W3CDTF">2023-05-02T00:45:15Z</dcterms:modified>
</cp:coreProperties>
</file>